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1" r:id="rId2"/>
  </p:sldMasterIdLst>
  <p:sldIdLst>
    <p:sldId id="256" r:id="rId3"/>
    <p:sldId id="257" r:id="rId4"/>
    <p:sldId id="269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75"/>
    <p:restoredTop sz="94695"/>
  </p:normalViewPr>
  <p:slideViewPr>
    <p:cSldViewPr snapToGrid="0">
      <p:cViewPr varScale="1">
        <p:scale>
          <a:sx n="171" d="100"/>
          <a:sy n="171" d="100"/>
        </p:scale>
        <p:origin x="16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920" y="368280"/>
            <a:ext cx="7930800" cy="243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7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4" name="Google Shape;11;p2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>
            <a:off x="3834360" y="1266120"/>
            <a:ext cx="6625800" cy="577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12400"/>
            <a:ext cx="817128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24" name="Google Shape;94;p19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11382600">
            <a:off x="5733360" y="-2468880"/>
            <a:ext cx="6625800" cy="57772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560" y="535680"/>
            <a:ext cx="3417840" cy="754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300" b="0" i="1" u="none" strike="noStrike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xx%</a:t>
            </a:r>
            <a:endParaRPr lang="fr-FR" sz="43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title"/>
          </p:nvPr>
        </p:nvSpPr>
        <p:spPr>
          <a:xfrm>
            <a:off x="5268600" y="3691080"/>
            <a:ext cx="3417840" cy="754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4300" b="0" i="1" u="none" strike="noStrike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xx%</a:t>
            </a:r>
            <a:endParaRPr lang="fr-FR" sz="43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27" name="Google Shape;100;p20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20224800">
            <a:off x="-2000520" y="1667880"/>
            <a:ext cx="6625800" cy="57772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478960" y="1791000"/>
            <a:ext cx="6207840" cy="2911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9" name="PlaceHolder 2"/>
          <p:cNvSpPr>
            <a:spLocks noGrp="1"/>
          </p:cNvSpPr>
          <p:nvPr>
            <p:ph type="title"/>
          </p:nvPr>
        </p:nvSpPr>
        <p:spPr>
          <a:xfrm>
            <a:off x="457200" y="440280"/>
            <a:ext cx="1294920" cy="762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6500" b="0" i="1" u="none" strike="noStrike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xx%</a:t>
            </a:r>
            <a:endParaRPr lang="fr-FR" sz="6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30" name="Google Shape;15;p3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8601600">
            <a:off x="2378880" y="-4229280"/>
            <a:ext cx="8775720" cy="7652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242880" y="456480"/>
            <a:ext cx="5443200" cy="1035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3" name="Google Shape;104;p21"/>
          <p:cNvSpPr/>
          <p:nvPr/>
        </p:nvSpPr>
        <p:spPr>
          <a:xfrm>
            <a:off x="457200" y="3846960"/>
            <a:ext cx="5757120" cy="555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CREDITS: This presentation template was created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  <a:hlinkClick r:id="rId2"/>
              </a:rPr>
              <a:t>Slidesgo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, and includes icons, infographics &amp; images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  <a:hlinkClick r:id="rId3"/>
              </a:rPr>
              <a:t>Freepik</a:t>
            </a:r>
            <a:r>
              <a:rPr lang="en" sz="1200" b="1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 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body"/>
          </p:nvPr>
        </p:nvSpPr>
        <p:spPr>
          <a:xfrm>
            <a:off x="457200" y="1221480"/>
            <a:ext cx="8233560" cy="1301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35" name="PlaceHolder 2"/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12400"/>
            <a:ext cx="822924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37" name="Google Shape;25;p5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2200200">
            <a:off x="-3751920" y="-381240"/>
            <a:ext cx="6625800" cy="57772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27;p6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15790200">
            <a:off x="-1680840" y="-1717200"/>
            <a:ext cx="4467240" cy="38952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4053600" y="1704960"/>
            <a:ext cx="4512600" cy="2836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4454280" cy="79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title"/>
          </p:nvPr>
        </p:nvSpPr>
        <p:spPr>
          <a:xfrm>
            <a:off x="469080" y="370800"/>
            <a:ext cx="2841480" cy="7336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19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12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115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0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2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576520" y="1292760"/>
            <a:ext cx="67752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0" i="1" u="none" strike="noStrike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title"/>
          </p:nvPr>
        </p:nvSpPr>
        <p:spPr>
          <a:xfrm>
            <a:off x="2576520" y="2187720"/>
            <a:ext cx="67752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0" i="1" u="none" strike="noStrike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2576520" y="3082680"/>
            <a:ext cx="67752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0" i="1" u="none" strike="noStrike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title"/>
          </p:nvPr>
        </p:nvSpPr>
        <p:spPr>
          <a:xfrm>
            <a:off x="2576520" y="3937680"/>
            <a:ext cx="67752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0" i="1" u="none" strike="noStrike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9" name="Google Shape;55;p13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10523400">
            <a:off x="6530760" y="569520"/>
            <a:ext cx="6625800" cy="57772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3445560"/>
            <a:ext cx="8113320" cy="1274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1" name="Google Shape;59;p14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19518600">
            <a:off x="3620520" y="2570760"/>
            <a:ext cx="6625800" cy="577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body"/>
          </p:nvPr>
        </p:nvSpPr>
        <p:spPr>
          <a:xfrm>
            <a:off x="845280" y="1199520"/>
            <a:ext cx="4619880" cy="209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4" name="PlaceHolder 2"/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5" name="Google Shape;63;p15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3072000">
            <a:off x="-2614320" y="-1976760"/>
            <a:ext cx="4433400" cy="38660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782680" y="1249560"/>
            <a:ext cx="3360960" cy="38937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5000"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66;p16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13175400">
            <a:off x="172080" y="-2061000"/>
            <a:ext cx="4599360" cy="401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69;p17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4050000">
            <a:off x="7011720" y="-2139120"/>
            <a:ext cx="6625800" cy="577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86000" y="212400"/>
            <a:ext cx="8171280" cy="64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22" name="Google Shape;79;p18"/>
          <p:cNvPicPr/>
          <p:nvPr/>
        </p:nvPicPr>
        <p:blipFill>
          <a:blip r:embed="rId2">
            <a:alphaModFix amt="64000"/>
          </a:blip>
          <a:srcRect l="11021" r="13736" b="8153"/>
          <a:stretch/>
        </p:blipFill>
        <p:spPr>
          <a:xfrm rot="4361400">
            <a:off x="5070240" y="2708640"/>
            <a:ext cx="6625800" cy="57772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457200" y="4390920"/>
            <a:ext cx="4219200" cy="380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>
              <a:lnSpc>
                <a:spcPct val="120000"/>
              </a:lnSpc>
              <a:tabLst>
                <a:tab pos="0" algn="l"/>
              </a:tabLst>
            </a:pPr>
            <a:r>
              <a:rPr lang="en-US" sz="18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Albert Sans"/>
              </a:rPr>
              <a:t>Factory Safety Monitoring System</a:t>
            </a:r>
            <a:endParaRPr lang="en-US" sz="18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title"/>
          </p:nvPr>
        </p:nvSpPr>
        <p:spPr>
          <a:xfrm>
            <a:off x="457200" y="371520"/>
            <a:ext cx="7934040" cy="2428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7500" b="0" u="none" strike="noStrike" dirty="0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Quack-as-a-Service</a:t>
            </a:r>
            <a:endParaRPr lang="fr-FR" sz="75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8CE1D92-8686-43B6-A3FA-EACDEE3C9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0016"/>
            <a:ext cx="7772400" cy="462346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BF11270-FF15-59CD-2382-608651236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0016"/>
            <a:ext cx="7772400" cy="462346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2"/>
          <p:cNvSpPr>
            <a:spLocks noGrp="1"/>
          </p:cNvSpPr>
          <p:nvPr>
            <p:ph type="title"/>
          </p:nvPr>
        </p:nvSpPr>
        <p:spPr>
          <a:xfrm>
            <a:off x="514440" y="209520"/>
            <a:ext cx="8115120" cy="647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Viaoda Libre"/>
                <a:ea typeface="Viaoda Libre"/>
              </a:rPr>
              <a:t>Roadmap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E18335-6B43-ED19-F14D-A8FB7B427FFF}"/>
              </a:ext>
            </a:extLst>
          </p:cNvPr>
          <p:cNvSpPr txBox="1"/>
          <p:nvPr/>
        </p:nvSpPr>
        <p:spPr>
          <a:xfrm>
            <a:off x="178419" y="825186"/>
            <a:ext cx="888380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 Enterprise System Integration</a:t>
            </a:r>
            <a:br>
              <a:rPr lang="en-US" dirty="0"/>
            </a:br>
            <a:r>
              <a:rPr lang="en-US" dirty="0"/>
              <a:t>Seamless integration with existing HR and access control systems for automatic employee identification</a:t>
            </a:r>
            <a:br>
              <a:rPr lang="en-US" dirty="0"/>
            </a:br>
            <a:r>
              <a:rPr lang="en-US" b="1" dirty="0"/>
              <a:t>2. Smart Alert &amp; Notification System</a:t>
            </a:r>
            <a:br>
              <a:rPr lang="en-US" dirty="0"/>
            </a:br>
            <a:r>
              <a:rPr lang="en-US" dirty="0"/>
              <a:t>Proactive notifications to supervisors and safety managers when required safety equipment is missing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 notification rules based on room requirements and worker roles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Integration with existing communication platforms (Slack, Teams, etc.)</a:t>
            </a:r>
          </a:p>
          <a:p>
            <a:r>
              <a:rPr lang="en-US" b="1" dirty="0"/>
              <a:t>3. Continuous Real-Time Safety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24/7 live monitoring of safety equipment compliance and workplace hazards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Live camera feeds with instant safety equipment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Automated incident detection with immediate response protocols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Historical trend analysis and predictive safety insights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AB1C5-AFB5-07FE-3510-5C7BEA758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>
            <a:extLst>
              <a:ext uri="{FF2B5EF4-FFF2-40B4-BE49-F238E27FC236}">
                <a16:creationId xmlns:a16="http://schemas.microsoft.com/office/drawing/2014/main" id="{CC38F3D1-7F59-64EB-0AFC-43AAFCA73BA7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457200" y="4390920"/>
            <a:ext cx="4219200" cy="380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>
              <a:lnSpc>
                <a:spcPct val="120000"/>
              </a:lnSpc>
              <a:tabLst>
                <a:tab pos="0" algn="l"/>
              </a:tabLst>
            </a:pPr>
            <a:r>
              <a:rPr lang="en-US" sz="18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Albert Sans"/>
              </a:rPr>
              <a:t>Factory Safety Monitoring System</a:t>
            </a:r>
            <a:endParaRPr lang="en-US" sz="18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" name="PlaceHolder 2">
            <a:extLst>
              <a:ext uri="{FF2B5EF4-FFF2-40B4-BE49-F238E27FC236}">
                <a16:creationId xmlns:a16="http://schemas.microsoft.com/office/drawing/2014/main" id="{3BFDE046-1BAF-9D37-5D0E-15FA3E8D7214}"/>
              </a:ext>
            </a:extLst>
          </p:cNvPr>
          <p:cNvSpPr txBox="1">
            <a:spLocks/>
          </p:cNvSpPr>
          <p:nvPr/>
        </p:nvSpPr>
        <p:spPr>
          <a:xfrm>
            <a:off x="6379982" y="3458947"/>
            <a:ext cx="2600467" cy="149219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2000">
                <a:solidFill>
                  <a:schemeClr val="dk1"/>
                </a:solidFill>
                <a:latin typeface="Arial"/>
              </a:rPr>
              <a:t>Francisco Gaspar</a:t>
            </a:r>
            <a:br>
              <a:rPr lang="fr-FR" sz="2000">
                <a:solidFill>
                  <a:schemeClr val="dk1"/>
                </a:solidFill>
                <a:latin typeface="Arial"/>
              </a:rPr>
            </a:br>
            <a:r>
              <a:rPr lang="fr-FR" sz="2000">
                <a:solidFill>
                  <a:schemeClr val="dk1"/>
                </a:solidFill>
                <a:latin typeface="Arial"/>
              </a:rPr>
              <a:t>Francisco Oliveira</a:t>
            </a:r>
            <a:br>
              <a:rPr lang="fr-FR" sz="2000">
                <a:solidFill>
                  <a:schemeClr val="dk1"/>
                </a:solidFill>
                <a:latin typeface="Arial"/>
              </a:rPr>
            </a:br>
            <a:r>
              <a:rPr lang="fr-FR" sz="2000">
                <a:solidFill>
                  <a:schemeClr val="dk1"/>
                </a:solidFill>
                <a:latin typeface="Arial"/>
              </a:rPr>
              <a:t>Guido Pereira</a:t>
            </a:r>
            <a:br>
              <a:rPr lang="fr-FR" sz="2000">
                <a:solidFill>
                  <a:schemeClr val="dk1"/>
                </a:solidFill>
                <a:latin typeface="Arial"/>
              </a:rPr>
            </a:br>
            <a:r>
              <a:rPr lang="fr-FR" sz="2000">
                <a:solidFill>
                  <a:schemeClr val="dk1"/>
                </a:solidFill>
                <a:latin typeface="Arial"/>
              </a:rPr>
              <a:t>João Ferreira</a:t>
            </a:r>
            <a:endParaRPr lang="fr-FR" sz="2000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6" name="Picture 5" descr="A cartoon duck wearing headphones&#10;&#10;AI-generated content may be incorrect.">
            <a:extLst>
              <a:ext uri="{FF2B5EF4-FFF2-40B4-BE49-F238E27FC236}">
                <a16:creationId xmlns:a16="http://schemas.microsoft.com/office/drawing/2014/main" id="{0571113F-B215-23DA-C79D-2F6381323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640" y="209512"/>
            <a:ext cx="3991195" cy="399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25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</p:spPr>
        <p:txBody>
          <a:bodyPr lIns="91440" tIns="91440" rIns="91440" bIns="91440" anchor="t">
            <a:normAutofit/>
          </a:bodyPr>
          <a:lstStyle/>
          <a:p>
            <a:pPr indent="0">
              <a:buNone/>
              <a:tabLst>
                <a:tab pos="0" algn="l"/>
              </a:tabLst>
            </a:pPr>
            <a:r>
              <a:rPr lang="en-US" sz="3300" b="0" u="none" strike="noStrike">
                <a:solidFill>
                  <a:schemeClr val="dk1"/>
                </a:solidFill>
                <a:effectLst/>
                <a:uFillTx/>
              </a:rPr>
              <a:t>Problem</a:t>
            </a:r>
            <a:endParaRPr lang="fr-FR" sz="3300" b="0" u="none" strike="noStrike">
              <a:solidFill>
                <a:schemeClr val="dk1"/>
              </a:solidFill>
              <a:effectLst/>
              <a:uFillTx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 idx="4294967295"/>
          </p:nvPr>
        </p:nvSpPr>
        <p:spPr>
          <a:xfrm>
            <a:off x="924120" y="1370977"/>
            <a:ext cx="7295760" cy="1885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/>
              <a:t>Inadequate PPE compliance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/>
              <a:t>Lack of real-time monitoring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/>
              <a:t>Manual safety checks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/>
              <a:t>No emotional state awareness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/>
              <a:t>Fall detection gaps</a:t>
            </a:r>
            <a:endParaRPr lang="en-US" sz="140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CCF8BA-45BE-1433-0E20-32F4753F7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>
            <a:extLst>
              <a:ext uri="{FF2B5EF4-FFF2-40B4-BE49-F238E27FC236}">
                <a16:creationId xmlns:a16="http://schemas.microsoft.com/office/drawing/2014/main" id="{A8F836B1-0EBE-8080-93B5-A5C1312A2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160" y="212400"/>
            <a:ext cx="8113320" cy="644400"/>
          </a:xfrm>
        </p:spPr>
        <p:txBody>
          <a:bodyPr lIns="91440" tIns="91440" rIns="91440" bIns="91440" anchor="t">
            <a:normAutofit/>
          </a:bodyPr>
          <a:lstStyle/>
          <a:p>
            <a:pPr indent="0"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</a:rPr>
              <a:t>Features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</a:endParaRPr>
          </a:p>
        </p:txBody>
      </p:sp>
      <p:pic>
        <p:nvPicPr>
          <p:cNvPr id="3" name="Picture 2" descr="A diagram of a factory safety system&#10;&#10;AI-generated content may be incorrect.">
            <a:extLst>
              <a:ext uri="{FF2B5EF4-FFF2-40B4-BE49-F238E27FC236}">
                <a16:creationId xmlns:a16="http://schemas.microsoft.com/office/drawing/2014/main" id="{DD133E33-EB09-44C9-0E13-4526B70C32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723" y="0"/>
            <a:ext cx="441600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73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2A310BB-F589-686C-8854-2D68EDE1C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0016"/>
            <a:ext cx="7772400" cy="46234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FB1A729-5358-6FF4-CB6F-2246E1167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0016"/>
            <a:ext cx="7772400" cy="462346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C8FA285-DFDB-2411-C1D8-83E60CEFD8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0016"/>
            <a:ext cx="7772400" cy="462346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A8DCFF4-C247-EE4A-89FB-E1022263B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0016"/>
            <a:ext cx="7772400" cy="462346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91A538A-8012-85F5-4B7A-FE4D37570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0016"/>
            <a:ext cx="7772400" cy="462346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7B79853-8C15-4EEC-2018-C153B3097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0016"/>
            <a:ext cx="7772400" cy="46234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 Gradient by Slidesgo">
  <a:themeElements>
    <a:clrScheme name="Simple Light">
      <a:dk1>
        <a:srgbClr val="000000"/>
      </a:dk1>
      <a:lt1>
        <a:srgbClr val="FFFBF8"/>
      </a:lt1>
      <a:dk2>
        <a:srgbClr val="000000"/>
      </a:dk2>
      <a:lt2>
        <a:srgbClr val="00000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Words>141</Words>
  <Application>Microsoft Macintosh PowerPoint</Application>
  <PresentationFormat>On-screen Show (16:9)</PresentationFormat>
  <Paragraphs>20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Albert Sans</vt:lpstr>
      <vt:lpstr>Arial</vt:lpstr>
      <vt:lpstr>Calibri</vt:lpstr>
      <vt:lpstr>OpenSymbol</vt:lpstr>
      <vt:lpstr>Symbol</vt:lpstr>
      <vt:lpstr>Viaoda Libre</vt:lpstr>
      <vt:lpstr>Wingdings</vt:lpstr>
      <vt:lpstr>Minimal Gradient by Slidesgo</vt:lpstr>
      <vt:lpstr>Slidesgo Final Pages</vt:lpstr>
      <vt:lpstr>Quack-as-a-Service</vt:lpstr>
      <vt:lpstr>Problem</vt:lpstr>
      <vt:lpstr>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Roadmap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Francisco Oliveira</cp:lastModifiedBy>
  <cp:revision>7</cp:revision>
  <dcterms:modified xsi:type="dcterms:W3CDTF">2025-09-21T10:33:30Z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2025-09-21T09:46:11Z</dcterms:created>
  <dc:creator>Unknown Creator</dc:creator>
  <dc:description/>
  <dc:language>en-US</dc:language>
  <cp:lastModifiedBy>Unknown Creator</cp:lastModifiedBy>
  <dcterms:modified xsi:type="dcterms:W3CDTF">2025-09-21T09:46:11Z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